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B5E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64" y="62"/>
      </p:cViewPr>
      <p:guideLst>
        <p:guide orient="horz" pos="2160"/>
        <p:guide pos="3840"/>
      </p:guideLst>
    </p:cSldViewPr>
  </p:slideViewPr>
  <p:notesTextViewPr>
    <p:cViewPr>
      <p:scale>
        <a:sx n="100" d="100"/>
        <a:sy n="100" d="100"/>
      </p:scale>
      <p:origin x="0" y="0"/>
    </p:cViewPr>
  </p:notesTextViewPr>
  <p:notesViewPr>
    <p:cSldViewPr>
      <p:cViewPr varScale="1">
        <p:scale>
          <a:sx n="61" d="100"/>
          <a:sy n="61" d="100"/>
        </p:scale>
        <p:origin x="3158" y="2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78D3B4-4D1F-4548-8093-CBEB53F24DBC}" type="datetimeFigureOut">
              <a:rPr lang="ro-RO" smtClean="0"/>
              <a:t>23.08.2025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A56D6B-50C0-4BBB-9853-3EE60A0F9855}" type="slidenum">
              <a:rPr lang="ro-RO" smtClean="0"/>
              <a:t>‹#›</a:t>
            </a:fld>
            <a:endParaRPr lang="ro-RO"/>
          </a:p>
        </p:txBody>
      </p:sp>
    </p:spTree>
    <p:extLst>
      <p:ext uri="{BB962C8B-B14F-4D97-AF65-F5344CB8AC3E}">
        <p14:creationId xmlns:p14="http://schemas.microsoft.com/office/powerpoint/2010/main" val="1299221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lvl1pPr>
              <a:defRPr/>
            </a:lvl1pPr>
          </a:lstStyle>
          <a:p>
            <a:r>
              <a:rPr lang="en-US" dirty="0"/>
              <a:t>Presentation Title</a:t>
            </a:r>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Authors: </a:t>
            </a:r>
          </a:p>
        </p:txBody>
      </p:sp>
      <p:sp>
        <p:nvSpPr>
          <p:cNvPr id="15" name="Picture Placeholder 14">
            <a:extLst>
              <a:ext uri="{FF2B5EF4-FFF2-40B4-BE49-F238E27FC236}">
                <a16:creationId xmlns:a16="http://schemas.microsoft.com/office/drawing/2014/main" id="{651185BB-667F-285D-2383-E4F8FF10A195}"/>
              </a:ext>
            </a:extLst>
          </p:cNvPr>
          <p:cNvSpPr>
            <a:spLocks noGrp="1"/>
          </p:cNvSpPr>
          <p:nvPr>
            <p:ph type="pic" sz="quarter" idx="10" hasCustomPrompt="1"/>
          </p:nvPr>
        </p:nvSpPr>
        <p:spPr>
          <a:xfrm>
            <a:off x="9906000" y="228600"/>
            <a:ext cx="1905000" cy="914400"/>
          </a:xfrm>
        </p:spPr>
        <p:txBody>
          <a:bodyPr/>
          <a:lstStyle>
            <a:lvl1pPr marL="0" indent="0">
              <a:buNone/>
              <a:defRPr/>
            </a:lvl1pPr>
          </a:lstStyle>
          <a:p>
            <a:r>
              <a:rPr lang="en-US" dirty="0"/>
              <a:t>Your Logo</a:t>
            </a:r>
            <a:endParaRPr lang="en-GB" dirty="0"/>
          </a:p>
        </p:txBody>
      </p:sp>
      <p:pic>
        <p:nvPicPr>
          <p:cNvPr id="5" name="Picture 4">
            <a:extLst>
              <a:ext uri="{FF2B5EF4-FFF2-40B4-BE49-F238E27FC236}">
                <a16:creationId xmlns:a16="http://schemas.microsoft.com/office/drawing/2014/main" id="{59BB5D88-2D7B-6940-2CCC-81A197022CC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8986"/>
            <a:ext cx="12192000" cy="1104116"/>
          </a:xfrm>
          <a:prstGeom prst="rect">
            <a:avLst/>
          </a:prstGeom>
        </p:spPr>
      </p:pic>
      <p:pic>
        <p:nvPicPr>
          <p:cNvPr id="9" name="Picture 8" descr="A blue and black logo&#10;&#10;AI-generated content may be incorrect.">
            <a:extLst>
              <a:ext uri="{FF2B5EF4-FFF2-40B4-BE49-F238E27FC236}">
                <a16:creationId xmlns:a16="http://schemas.microsoft.com/office/drawing/2014/main" id="{5E3C4FCB-0EB8-5E25-3A33-FB1D4AEC206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68391"/>
            <a:ext cx="2286000" cy="320417"/>
          </a:xfrm>
          <a:prstGeom prst="rect">
            <a:avLst/>
          </a:prstGeom>
        </p:spPr>
      </p:pic>
    </p:spTree>
    <p:extLst>
      <p:ext uri="{BB962C8B-B14F-4D97-AF65-F5344CB8AC3E}">
        <p14:creationId xmlns:p14="http://schemas.microsoft.com/office/powerpoint/2010/main" val="29812119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D536411-642C-442B-B8F3-DAE6D3F70CB7}"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F4E3148-076F-4863-B44D-07AB474C665A}" type="slidenum">
              <a:rPr lang="en-US" altLang="en-US"/>
              <a:pPr/>
              <a:t>‹#›</a:t>
            </a:fld>
            <a:endParaRPr lang="en-US" altLang="en-US"/>
          </a:p>
        </p:txBody>
      </p:sp>
    </p:spTree>
    <p:extLst>
      <p:ext uri="{BB962C8B-B14F-4D97-AF65-F5344CB8AC3E}">
        <p14:creationId xmlns:p14="http://schemas.microsoft.com/office/powerpoint/2010/main" val="2981280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0A5B279-E300-49A0-B103-5D7B41BC84D1}"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C916FE-8E74-40F1-B4AE-4253AF4106E7}" type="slidenum">
              <a:rPr lang="en-US" altLang="en-US"/>
              <a:pPr/>
              <a:t>‹#›</a:t>
            </a:fld>
            <a:endParaRPr lang="en-US" altLang="en-US"/>
          </a:p>
        </p:txBody>
      </p:sp>
    </p:spTree>
    <p:extLst>
      <p:ext uri="{BB962C8B-B14F-4D97-AF65-F5344CB8AC3E}">
        <p14:creationId xmlns:p14="http://schemas.microsoft.com/office/powerpoint/2010/main" val="358784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icture Placeholder 14">
            <a:extLst>
              <a:ext uri="{FF2B5EF4-FFF2-40B4-BE49-F238E27FC236}">
                <a16:creationId xmlns:a16="http://schemas.microsoft.com/office/drawing/2014/main" id="{7904DD20-F85F-C290-F2B6-1806CFE9B940}"/>
              </a:ext>
            </a:extLst>
          </p:cNvPr>
          <p:cNvSpPr>
            <a:spLocks noGrp="1"/>
          </p:cNvSpPr>
          <p:nvPr>
            <p:ph type="pic" sz="quarter" idx="10" hasCustomPrompt="1"/>
          </p:nvPr>
        </p:nvSpPr>
        <p:spPr>
          <a:xfrm>
            <a:off x="8915400" y="6275388"/>
            <a:ext cx="2311400" cy="527049"/>
          </a:xfrm>
        </p:spPr>
        <p:txBody>
          <a:bodyPr/>
          <a:lstStyle>
            <a:lvl1pPr marL="0" indent="0">
              <a:buNone/>
              <a:defRPr/>
            </a:lvl1pPr>
          </a:lstStyle>
          <a:p>
            <a:r>
              <a:rPr lang="en-US" dirty="0"/>
              <a:t>Your Logo</a:t>
            </a:r>
            <a:endParaRPr lang="en-GB" dirty="0"/>
          </a:p>
        </p:txBody>
      </p:sp>
    </p:spTree>
    <p:extLst>
      <p:ext uri="{BB962C8B-B14F-4D97-AF65-F5344CB8AC3E}">
        <p14:creationId xmlns:p14="http://schemas.microsoft.com/office/powerpoint/2010/main" val="181788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2F0251-9DEF-4164-A988-F67F329AF69B}" type="datetimeFigureOut">
              <a:rPr lang="en-US"/>
              <a:pPr>
                <a:defRPr/>
              </a:pPr>
              <a:t>8/23/2025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285A29B-E352-4C56-BB1D-05DA7878F1F4}" type="slidenum">
              <a:rPr lang="en-US" altLang="en-US"/>
              <a:pPr/>
              <a:t>‹#›</a:t>
            </a:fld>
            <a:endParaRPr lang="en-US" altLang="en-US"/>
          </a:p>
        </p:txBody>
      </p:sp>
    </p:spTree>
    <p:extLst>
      <p:ext uri="{BB962C8B-B14F-4D97-AF65-F5344CB8AC3E}">
        <p14:creationId xmlns:p14="http://schemas.microsoft.com/office/powerpoint/2010/main" val="265579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BFB3E1-CAA6-437F-AE03-D90BC2EA7AF6}"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220F17-992E-4C45-986B-0DEEC552746B}" type="slidenum">
              <a:rPr lang="en-US" altLang="en-US"/>
              <a:pPr/>
              <a:t>‹#›</a:t>
            </a:fld>
            <a:endParaRPr lang="en-US" altLang="en-US"/>
          </a:p>
        </p:txBody>
      </p:sp>
    </p:spTree>
    <p:extLst>
      <p:ext uri="{BB962C8B-B14F-4D97-AF65-F5344CB8AC3E}">
        <p14:creationId xmlns:p14="http://schemas.microsoft.com/office/powerpoint/2010/main" val="92292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8985521-FAC7-4E6A-A5B7-51240FF1EB55}" type="datetimeFigureOut">
              <a:rPr lang="en-US"/>
              <a:pPr>
                <a:defRPr/>
              </a:pPr>
              <a:t>8/23/2025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234F78-6527-4F9A-9906-B983FCC32EC7}" type="slidenum">
              <a:rPr lang="en-US" altLang="en-US"/>
              <a:pPr/>
              <a:t>‹#›</a:t>
            </a:fld>
            <a:endParaRPr lang="en-US" altLang="en-US"/>
          </a:p>
        </p:txBody>
      </p:sp>
    </p:spTree>
    <p:extLst>
      <p:ext uri="{BB962C8B-B14F-4D97-AF65-F5344CB8AC3E}">
        <p14:creationId xmlns:p14="http://schemas.microsoft.com/office/powerpoint/2010/main" val="101165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829359B-D524-488E-8825-D7A8DFB82BE6}" type="datetimeFigureOut">
              <a:rPr lang="en-US"/>
              <a:pPr>
                <a:defRPr/>
              </a:pPr>
              <a:t>8/23/2025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01B251A-FB48-4D11-A69D-08ACF4FC38AD}" type="slidenum">
              <a:rPr lang="en-US" altLang="en-US"/>
              <a:pPr/>
              <a:t>‹#›</a:t>
            </a:fld>
            <a:endParaRPr lang="en-US" altLang="en-US"/>
          </a:p>
        </p:txBody>
      </p:sp>
    </p:spTree>
    <p:extLst>
      <p:ext uri="{BB962C8B-B14F-4D97-AF65-F5344CB8AC3E}">
        <p14:creationId xmlns:p14="http://schemas.microsoft.com/office/powerpoint/2010/main" val="54002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E9A377-7FFC-4079-9989-B370B5F9216C}" type="datetimeFigureOut">
              <a:rPr lang="en-US"/>
              <a:pPr>
                <a:defRPr/>
              </a:pPr>
              <a:t>8/23/2025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A48CCED-9915-406B-947D-C86EC2B276D0}" type="slidenum">
              <a:rPr lang="en-US" altLang="en-US"/>
              <a:pPr/>
              <a:t>‹#›</a:t>
            </a:fld>
            <a:endParaRPr lang="en-US" altLang="en-US"/>
          </a:p>
        </p:txBody>
      </p:sp>
    </p:spTree>
    <p:extLst>
      <p:ext uri="{BB962C8B-B14F-4D97-AF65-F5344CB8AC3E}">
        <p14:creationId xmlns:p14="http://schemas.microsoft.com/office/powerpoint/2010/main" val="427801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FE84A1-232C-4ED1-96BC-5A704A6C35E2}"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5E89F94-49C9-42A2-8479-BD207E3E109F}" type="slidenum">
              <a:rPr lang="en-US" altLang="en-US"/>
              <a:pPr/>
              <a:t>‹#›</a:t>
            </a:fld>
            <a:endParaRPr lang="en-US" altLang="en-US"/>
          </a:p>
        </p:txBody>
      </p:sp>
    </p:spTree>
    <p:extLst>
      <p:ext uri="{BB962C8B-B14F-4D97-AF65-F5344CB8AC3E}">
        <p14:creationId xmlns:p14="http://schemas.microsoft.com/office/powerpoint/2010/main" val="2829807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79E532-3C63-4401-9B22-047D32ECA63B}" type="datetimeFigureOut">
              <a:rPr lang="en-US"/>
              <a:pPr>
                <a:defRPr/>
              </a:pPr>
              <a:t>8/23/2025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44274F4-FE4D-43E0-B4F4-60640D70028F}" type="slidenum">
              <a:rPr lang="en-US" altLang="en-US"/>
              <a:pPr/>
              <a:t>‹#›</a:t>
            </a:fld>
            <a:endParaRPr lang="en-US" altLang="en-US"/>
          </a:p>
        </p:txBody>
      </p:sp>
    </p:spTree>
    <p:extLst>
      <p:ext uri="{BB962C8B-B14F-4D97-AF65-F5344CB8AC3E}">
        <p14:creationId xmlns:p14="http://schemas.microsoft.com/office/powerpoint/2010/main" val="26795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FB9F9B2-5C5E-48EC-BD7D-85CAACF42995}" type="datetimeFigureOut">
              <a:rPr lang="en-US"/>
              <a:pPr>
                <a:defRPr/>
              </a:pPr>
              <a:t>8/23/2025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B8040EF-F6F9-4367-93C2-3946D295E36D}" type="slidenum">
              <a:rPr lang="en-US" altLang="en-US"/>
              <a:pPr/>
              <a:t>‹#›</a:t>
            </a:fld>
            <a:endParaRPr lang="en-US" altLang="en-US"/>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2700"/>
            <a:ext cx="12192000" cy="570843"/>
          </a:xfrm>
          <a:prstGeom prst="rect">
            <a:avLst/>
          </a:prstGeom>
        </p:spPr>
      </p:pic>
      <p:pic>
        <p:nvPicPr>
          <p:cNvPr id="11" name="Picture 10">
            <a:extLst>
              <a:ext uri="{FF2B5EF4-FFF2-40B4-BE49-F238E27FC236}">
                <a16:creationId xmlns:a16="http://schemas.microsoft.com/office/drawing/2014/main" id="{E6D26387-24D5-403F-A83F-007980198C9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08726"/>
            <a:ext cx="12192000" cy="570843"/>
          </a:xfrm>
          <a:prstGeom prst="rect">
            <a:avLst/>
          </a:prstGeom>
        </p:spPr>
      </p:pic>
      <p:pic>
        <p:nvPicPr>
          <p:cNvPr id="13" name="Picture 12" descr="A blue and black logo&#10;&#10;AI-generated content may be incorrect.">
            <a:extLst>
              <a:ext uri="{FF2B5EF4-FFF2-40B4-BE49-F238E27FC236}">
                <a16:creationId xmlns:a16="http://schemas.microsoft.com/office/drawing/2014/main" id="{BB2302AE-D772-8426-C90B-EBAB6AE4A5B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2400" y="6403976"/>
            <a:ext cx="2604969" cy="365125"/>
          </a:xfrm>
          <a:prstGeom prst="rect">
            <a:avLst/>
          </a:prstGeom>
        </p:spPr>
      </p:pic>
      <p:sp>
        <p:nvSpPr>
          <p:cNvPr id="14" name="Slide Number Placeholder 5"/>
          <p:cNvSpPr txBox="1">
            <a:spLocks/>
          </p:cNvSpPr>
          <p:nvPr userDrawn="1"/>
        </p:nvSpPr>
        <p:spPr>
          <a:xfrm>
            <a:off x="11277599" y="6400799"/>
            <a:ext cx="762001" cy="304801"/>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A9CEB41E-FCF8-49D3-BFC9-FBBE7FE91B50}" type="slidenum">
              <a:rPr lang="en-US" altLang="en-US" smtClean="0"/>
              <a:pPr algn="r"/>
              <a:t>‹#›</a:t>
            </a:fld>
            <a:endParaRPr lang="en-US" altLang="en-US" dirty="0"/>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133600" y="2057401"/>
            <a:ext cx="7772400" cy="1470025"/>
          </a:xfrm>
        </p:spPr>
        <p:txBody>
          <a:bodyPr/>
          <a:lstStyle/>
          <a:p>
            <a:pPr eaLnBrk="1" hangingPunct="1"/>
            <a:r>
              <a:rPr lang="en-US" altLang="en-US" sz="4000" dirty="0">
                <a:solidFill>
                  <a:srgbClr val="002060"/>
                </a:solidFill>
                <a:latin typeface="Arial Black" panose="020B0A04020102020204" pitchFamily="34" charset="0"/>
              </a:rPr>
              <a:t>Title Line 1</a:t>
            </a:r>
            <a:br>
              <a:rPr lang="en-US" altLang="en-US" sz="4000" dirty="0">
                <a:solidFill>
                  <a:srgbClr val="002060"/>
                </a:solidFill>
                <a:latin typeface="Arial Black" panose="020B0A04020102020204" pitchFamily="34" charset="0"/>
              </a:rPr>
            </a:br>
            <a:r>
              <a:rPr lang="en-US" altLang="en-US" sz="4000" dirty="0">
                <a:solidFill>
                  <a:srgbClr val="002060"/>
                </a:solidFill>
                <a:latin typeface="Arial Black" panose="020B0A04020102020204" pitchFamily="34" charset="0"/>
              </a:rPr>
              <a:t>Title line 2</a:t>
            </a:r>
          </a:p>
        </p:txBody>
      </p:sp>
      <p:sp>
        <p:nvSpPr>
          <p:cNvPr id="3075" name="Text Box 14"/>
          <p:cNvSpPr txBox="1">
            <a:spLocks noChangeArrowheads="1"/>
          </p:cNvSpPr>
          <p:nvPr/>
        </p:nvSpPr>
        <p:spPr bwMode="auto">
          <a:xfrm>
            <a:off x="1524000" y="3886201"/>
            <a:ext cx="91440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080" tIns="40540" rIns="81080" bIns="40540">
            <a:spAutoFit/>
          </a:bodyPr>
          <a:lstStyle>
            <a:lvl1pPr defTabSz="811213" eaLnBrk="0" hangingPunct="0">
              <a:defRPr>
                <a:solidFill>
                  <a:schemeClr val="tx1"/>
                </a:solidFill>
                <a:latin typeface="Arial" panose="020B0604020202020204" pitchFamily="34" charset="0"/>
              </a:defRPr>
            </a:lvl1pPr>
            <a:lvl2pPr marL="742950" indent="-285750" defTabSz="811213" eaLnBrk="0" hangingPunct="0">
              <a:defRPr>
                <a:solidFill>
                  <a:schemeClr val="tx1"/>
                </a:solidFill>
                <a:latin typeface="Arial" panose="020B0604020202020204" pitchFamily="34" charset="0"/>
              </a:defRPr>
            </a:lvl2pPr>
            <a:lvl3pPr marL="1143000" indent="-228600" defTabSz="811213" eaLnBrk="0" hangingPunct="0">
              <a:defRPr>
                <a:solidFill>
                  <a:schemeClr val="tx1"/>
                </a:solidFill>
                <a:latin typeface="Arial" panose="020B0604020202020204" pitchFamily="34" charset="0"/>
              </a:defRPr>
            </a:lvl3pPr>
            <a:lvl4pPr marL="1600200" indent="-228600" defTabSz="811213" eaLnBrk="0" hangingPunct="0">
              <a:defRPr>
                <a:solidFill>
                  <a:schemeClr val="tx1"/>
                </a:solidFill>
                <a:latin typeface="Arial" panose="020B0604020202020204" pitchFamily="34" charset="0"/>
              </a:defRPr>
            </a:lvl4pPr>
            <a:lvl5pPr marL="2057400" indent="-228600" defTabSz="811213" eaLnBrk="0" hangingPunct="0">
              <a:defRPr>
                <a:solidFill>
                  <a:schemeClr val="tx1"/>
                </a:solidFill>
                <a:latin typeface="Arial" panose="020B0604020202020204" pitchFamily="34" charset="0"/>
              </a:defRPr>
            </a:lvl5pPr>
            <a:lvl6pPr marL="2514600" indent="-228600" defTabSz="811213" eaLnBrk="0" fontAlgn="base" hangingPunct="0">
              <a:spcBef>
                <a:spcPct val="0"/>
              </a:spcBef>
              <a:spcAft>
                <a:spcPct val="0"/>
              </a:spcAft>
              <a:defRPr>
                <a:solidFill>
                  <a:schemeClr val="tx1"/>
                </a:solidFill>
                <a:latin typeface="Arial" panose="020B0604020202020204" pitchFamily="34" charset="0"/>
              </a:defRPr>
            </a:lvl6pPr>
            <a:lvl7pPr marL="2971800" indent="-228600" defTabSz="811213" eaLnBrk="0" fontAlgn="base" hangingPunct="0">
              <a:spcBef>
                <a:spcPct val="0"/>
              </a:spcBef>
              <a:spcAft>
                <a:spcPct val="0"/>
              </a:spcAft>
              <a:defRPr>
                <a:solidFill>
                  <a:schemeClr val="tx1"/>
                </a:solidFill>
                <a:latin typeface="Arial" panose="020B0604020202020204" pitchFamily="34" charset="0"/>
              </a:defRPr>
            </a:lvl7pPr>
            <a:lvl8pPr marL="3429000" indent="-228600" defTabSz="811213" eaLnBrk="0" fontAlgn="base" hangingPunct="0">
              <a:spcBef>
                <a:spcPct val="0"/>
              </a:spcBef>
              <a:spcAft>
                <a:spcPct val="0"/>
              </a:spcAft>
              <a:defRPr>
                <a:solidFill>
                  <a:schemeClr val="tx1"/>
                </a:solidFill>
                <a:latin typeface="Arial" panose="020B0604020202020204" pitchFamily="34" charset="0"/>
              </a:defRPr>
            </a:lvl8pPr>
            <a:lvl9pPr marL="3886200" indent="-228600" defTabSz="811213"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pPr>
            <a:r>
              <a:rPr lang="en-US" altLang="en-US" sz="2000" b="1" u="sng" dirty="0">
                <a:latin typeface="Calibri" panose="020F0502020204030204" pitchFamily="34" charset="0"/>
              </a:rPr>
              <a:t>Presenting Author, e.g. Popescu, N.</a:t>
            </a:r>
            <a:r>
              <a:rPr lang="en-US" altLang="en-US" sz="2000" b="1" u="sng" baseline="30000" dirty="0">
                <a:latin typeface="Calibri" panose="020F0502020204030204" pitchFamily="34" charset="0"/>
              </a:rPr>
              <a:t>1</a:t>
            </a:r>
            <a:r>
              <a:rPr lang="en-US" altLang="en-US" sz="2000" b="1" dirty="0">
                <a:latin typeface="Calibri" panose="020F0502020204030204" pitchFamily="34" charset="0"/>
              </a:rPr>
              <a:t>, </a:t>
            </a:r>
          </a:p>
          <a:p>
            <a:pPr algn="ctr" eaLnBrk="1" hangingPunct="1">
              <a:spcBef>
                <a:spcPct val="20000"/>
              </a:spcBef>
            </a:pPr>
            <a:r>
              <a:rPr lang="en-US" altLang="en-US" sz="2000" b="1" dirty="0">
                <a:latin typeface="Calibri" panose="020F0502020204030204" pitchFamily="34" charset="0"/>
              </a:rPr>
              <a:t>Co-Author(s), e.g. Tokay, A.</a:t>
            </a:r>
            <a:r>
              <a:rPr lang="en-US" altLang="en-US" sz="2000" b="1" baseline="30000" dirty="0">
                <a:latin typeface="Calibri" panose="020F0502020204030204" pitchFamily="34" charset="0"/>
              </a:rPr>
              <a:t>2</a:t>
            </a:r>
            <a:r>
              <a:rPr lang="en-US" altLang="en-US" sz="2000" b="1" dirty="0">
                <a:latin typeface="Calibri" panose="020F0502020204030204" pitchFamily="34" charset="0"/>
              </a:rPr>
              <a:t>, Sandor, P.</a:t>
            </a:r>
            <a:r>
              <a:rPr lang="en-US" altLang="en-US" sz="2000" b="1" baseline="30000" dirty="0">
                <a:latin typeface="Calibri" panose="020F0502020204030204" pitchFamily="34" charset="0"/>
              </a:rPr>
              <a:t>1</a:t>
            </a:r>
            <a:r>
              <a:rPr lang="en-US" altLang="en-US" sz="2000" b="1" dirty="0">
                <a:latin typeface="Calibri" panose="020F0502020204030204" pitchFamily="34" charset="0"/>
              </a:rPr>
              <a:t> </a:t>
            </a:r>
          </a:p>
        </p:txBody>
      </p:sp>
      <p:sp>
        <p:nvSpPr>
          <p:cNvPr id="3076" name="Text Box 53"/>
          <p:cNvSpPr txBox="1">
            <a:spLocks noChangeArrowheads="1"/>
          </p:cNvSpPr>
          <p:nvPr/>
        </p:nvSpPr>
        <p:spPr bwMode="auto">
          <a:xfrm>
            <a:off x="1524000" y="4953001"/>
            <a:ext cx="91440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080" tIns="40540" rIns="81080" bIns="40540">
            <a:spAutoFit/>
          </a:bodyPr>
          <a:lstStyle>
            <a:lvl1pPr defTabSz="811213" eaLnBrk="0" hangingPunct="0">
              <a:defRPr>
                <a:solidFill>
                  <a:schemeClr val="tx1"/>
                </a:solidFill>
                <a:latin typeface="Arial" panose="020B0604020202020204" pitchFamily="34" charset="0"/>
              </a:defRPr>
            </a:lvl1pPr>
            <a:lvl2pPr marL="742950" indent="-285750" defTabSz="811213" eaLnBrk="0" hangingPunct="0">
              <a:defRPr>
                <a:solidFill>
                  <a:schemeClr val="tx1"/>
                </a:solidFill>
                <a:latin typeface="Arial" panose="020B0604020202020204" pitchFamily="34" charset="0"/>
              </a:defRPr>
            </a:lvl2pPr>
            <a:lvl3pPr marL="1143000" indent="-228600" defTabSz="811213" eaLnBrk="0" hangingPunct="0">
              <a:defRPr>
                <a:solidFill>
                  <a:schemeClr val="tx1"/>
                </a:solidFill>
                <a:latin typeface="Arial" panose="020B0604020202020204" pitchFamily="34" charset="0"/>
              </a:defRPr>
            </a:lvl3pPr>
            <a:lvl4pPr marL="1600200" indent="-228600" defTabSz="811213" eaLnBrk="0" hangingPunct="0">
              <a:defRPr>
                <a:solidFill>
                  <a:schemeClr val="tx1"/>
                </a:solidFill>
                <a:latin typeface="Arial" panose="020B0604020202020204" pitchFamily="34" charset="0"/>
              </a:defRPr>
            </a:lvl4pPr>
            <a:lvl5pPr marL="2057400" indent="-228600" defTabSz="811213" eaLnBrk="0" hangingPunct="0">
              <a:defRPr>
                <a:solidFill>
                  <a:schemeClr val="tx1"/>
                </a:solidFill>
                <a:latin typeface="Arial" panose="020B0604020202020204" pitchFamily="34" charset="0"/>
              </a:defRPr>
            </a:lvl5pPr>
            <a:lvl6pPr marL="2514600" indent="-228600" defTabSz="811213" eaLnBrk="0" fontAlgn="base" hangingPunct="0">
              <a:spcBef>
                <a:spcPct val="0"/>
              </a:spcBef>
              <a:spcAft>
                <a:spcPct val="0"/>
              </a:spcAft>
              <a:defRPr>
                <a:solidFill>
                  <a:schemeClr val="tx1"/>
                </a:solidFill>
                <a:latin typeface="Arial" panose="020B0604020202020204" pitchFamily="34" charset="0"/>
              </a:defRPr>
            </a:lvl6pPr>
            <a:lvl7pPr marL="2971800" indent="-228600" defTabSz="811213" eaLnBrk="0" fontAlgn="base" hangingPunct="0">
              <a:spcBef>
                <a:spcPct val="0"/>
              </a:spcBef>
              <a:spcAft>
                <a:spcPct val="0"/>
              </a:spcAft>
              <a:defRPr>
                <a:solidFill>
                  <a:schemeClr val="tx1"/>
                </a:solidFill>
                <a:latin typeface="Arial" panose="020B0604020202020204" pitchFamily="34" charset="0"/>
              </a:defRPr>
            </a:lvl7pPr>
            <a:lvl8pPr marL="3429000" indent="-228600" defTabSz="811213" eaLnBrk="0" fontAlgn="base" hangingPunct="0">
              <a:spcBef>
                <a:spcPct val="0"/>
              </a:spcBef>
              <a:spcAft>
                <a:spcPct val="0"/>
              </a:spcAft>
              <a:defRPr>
                <a:solidFill>
                  <a:schemeClr val="tx1"/>
                </a:solidFill>
                <a:latin typeface="Arial" panose="020B0604020202020204" pitchFamily="34" charset="0"/>
              </a:defRPr>
            </a:lvl8pPr>
            <a:lvl9pPr marL="3886200" indent="-228600" defTabSz="811213"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400" b="1" baseline="30000">
                <a:solidFill>
                  <a:srgbClr val="002060"/>
                </a:solidFill>
                <a:latin typeface="Calibri" panose="020F0502020204030204" pitchFamily="34" charset="0"/>
              </a:rPr>
              <a:t>1</a:t>
            </a:r>
            <a:r>
              <a:rPr lang="en-US" altLang="en-US" sz="1400" b="1">
                <a:solidFill>
                  <a:srgbClr val="002060"/>
                </a:solidFill>
                <a:latin typeface="Calibri" panose="020F0502020204030204" pitchFamily="34" charset="0"/>
              </a:rPr>
              <a:t>Affiliations e.g. “</a:t>
            </a:r>
            <a:r>
              <a:rPr lang="en-US" altLang="en-US" sz="1400" b="1" i="1">
                <a:solidFill>
                  <a:srgbClr val="002060"/>
                </a:solidFill>
                <a:latin typeface="Calibri" panose="020F0502020204030204" pitchFamily="34" charset="0"/>
              </a:rPr>
              <a:t>Gheorghe Asachi” </a:t>
            </a:r>
            <a:r>
              <a:rPr lang="en-US" altLang="en-US" sz="1400" b="1">
                <a:solidFill>
                  <a:srgbClr val="002060"/>
                </a:solidFill>
                <a:latin typeface="Calibri" panose="020F0502020204030204" pitchFamily="34" charset="0"/>
              </a:rPr>
              <a:t>Technical University of Iasi, </a:t>
            </a:r>
            <a:br>
              <a:rPr lang="en-US" altLang="en-US" sz="1400" b="1">
                <a:solidFill>
                  <a:srgbClr val="002060"/>
                </a:solidFill>
                <a:latin typeface="Calibri" panose="020F0502020204030204" pitchFamily="34" charset="0"/>
              </a:rPr>
            </a:br>
            <a:r>
              <a:rPr lang="en-US" altLang="en-US" sz="1400" b="1">
                <a:solidFill>
                  <a:srgbClr val="002060"/>
                </a:solidFill>
                <a:latin typeface="Calibri" panose="020F0502020204030204" pitchFamily="34" charset="0"/>
              </a:rPr>
              <a:t>Department of Environmental Engineering and Management ,</a:t>
            </a:r>
            <a:br>
              <a:rPr lang="en-US" altLang="en-US" sz="1400" b="1">
                <a:solidFill>
                  <a:srgbClr val="002060"/>
                </a:solidFill>
                <a:latin typeface="Calibri" panose="020F0502020204030204" pitchFamily="34" charset="0"/>
              </a:rPr>
            </a:br>
            <a:r>
              <a:rPr lang="en-US" altLang="en-US" sz="1400" b="1">
                <a:solidFill>
                  <a:srgbClr val="002060"/>
                </a:solidFill>
                <a:latin typeface="Calibri" panose="020F0502020204030204" pitchFamily="34" charset="0"/>
              </a:rPr>
              <a:t>Faculty of Chemical Engineering and Environmental Protection, </a:t>
            </a:r>
            <a:br>
              <a:rPr lang="en-US" altLang="en-US" sz="1400" b="1">
                <a:solidFill>
                  <a:srgbClr val="002060"/>
                </a:solidFill>
                <a:latin typeface="Calibri" panose="020F0502020204030204" pitchFamily="34" charset="0"/>
              </a:rPr>
            </a:br>
            <a:r>
              <a:rPr lang="en-US" altLang="en-US" sz="1400" b="1">
                <a:solidFill>
                  <a:srgbClr val="002060"/>
                </a:solidFill>
                <a:latin typeface="Calibri" panose="020F0502020204030204" pitchFamily="34" charset="0"/>
              </a:rPr>
              <a:t>D. Mangeron 73, 700050 Iasi, Romania</a:t>
            </a:r>
            <a:br>
              <a:rPr lang="en-US" altLang="en-US" sz="1400" b="1">
                <a:solidFill>
                  <a:srgbClr val="002060"/>
                </a:solidFill>
                <a:latin typeface="Calibri" panose="020F0502020204030204" pitchFamily="34" charset="0"/>
              </a:rPr>
            </a:br>
            <a:r>
              <a:rPr lang="en-US" altLang="en-US" sz="1400" b="1">
                <a:solidFill>
                  <a:srgbClr val="002060"/>
                </a:solidFill>
                <a:latin typeface="Calibri" panose="020F0502020204030204" pitchFamily="34" charset="0"/>
              </a:rPr>
              <a:t>phone:  ; fax ; e-mail: ; web:</a:t>
            </a:r>
          </a:p>
        </p:txBody>
      </p:sp>
      <p:sp>
        <p:nvSpPr>
          <p:cNvPr id="3077" name="TextBox 8"/>
          <p:cNvSpPr txBox="1">
            <a:spLocks noChangeArrowheads="1"/>
          </p:cNvSpPr>
          <p:nvPr/>
        </p:nvSpPr>
        <p:spPr bwMode="auto">
          <a:xfrm>
            <a:off x="8077200" y="304800"/>
            <a:ext cx="2097088"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Place your logo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4"/>
          <p:cNvSpPr txBox="1">
            <a:spLocks noChangeArrowheads="1"/>
          </p:cNvSpPr>
          <p:nvPr/>
        </p:nvSpPr>
        <p:spPr bwMode="auto">
          <a:xfrm>
            <a:off x="1847850" y="1511301"/>
            <a:ext cx="88201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080" tIns="40540" rIns="81080" bIns="40540">
            <a:spAutoFit/>
          </a:bodyPr>
          <a:lstStyle>
            <a:lvl1pPr defTabSz="811213" eaLnBrk="0" hangingPunct="0">
              <a:defRPr>
                <a:solidFill>
                  <a:schemeClr val="tx1"/>
                </a:solidFill>
                <a:latin typeface="Arial" panose="020B0604020202020204" pitchFamily="34" charset="0"/>
              </a:defRPr>
            </a:lvl1pPr>
            <a:lvl2pPr marL="742950" indent="-285750" defTabSz="811213" eaLnBrk="0" hangingPunct="0">
              <a:defRPr>
                <a:solidFill>
                  <a:schemeClr val="tx1"/>
                </a:solidFill>
                <a:latin typeface="Arial" panose="020B0604020202020204" pitchFamily="34" charset="0"/>
              </a:defRPr>
            </a:lvl2pPr>
            <a:lvl3pPr marL="1143000" indent="-228600" defTabSz="811213" eaLnBrk="0" hangingPunct="0">
              <a:defRPr>
                <a:solidFill>
                  <a:schemeClr val="tx1"/>
                </a:solidFill>
                <a:latin typeface="Arial" panose="020B0604020202020204" pitchFamily="34" charset="0"/>
              </a:defRPr>
            </a:lvl3pPr>
            <a:lvl4pPr marL="1600200" indent="-228600" defTabSz="811213" eaLnBrk="0" hangingPunct="0">
              <a:defRPr>
                <a:solidFill>
                  <a:schemeClr val="tx1"/>
                </a:solidFill>
                <a:latin typeface="Arial" panose="020B0604020202020204" pitchFamily="34" charset="0"/>
              </a:defRPr>
            </a:lvl4pPr>
            <a:lvl5pPr marL="2057400" indent="-228600" defTabSz="811213" eaLnBrk="0" hangingPunct="0">
              <a:defRPr>
                <a:solidFill>
                  <a:schemeClr val="tx1"/>
                </a:solidFill>
                <a:latin typeface="Arial" panose="020B0604020202020204" pitchFamily="34" charset="0"/>
              </a:defRPr>
            </a:lvl5pPr>
            <a:lvl6pPr marL="2514600" indent="-228600" defTabSz="811213" eaLnBrk="0" fontAlgn="base" hangingPunct="0">
              <a:spcBef>
                <a:spcPct val="0"/>
              </a:spcBef>
              <a:spcAft>
                <a:spcPct val="0"/>
              </a:spcAft>
              <a:defRPr>
                <a:solidFill>
                  <a:schemeClr val="tx1"/>
                </a:solidFill>
                <a:latin typeface="Arial" panose="020B0604020202020204" pitchFamily="34" charset="0"/>
              </a:defRPr>
            </a:lvl6pPr>
            <a:lvl7pPr marL="2971800" indent="-228600" defTabSz="811213" eaLnBrk="0" fontAlgn="base" hangingPunct="0">
              <a:spcBef>
                <a:spcPct val="0"/>
              </a:spcBef>
              <a:spcAft>
                <a:spcPct val="0"/>
              </a:spcAft>
              <a:defRPr>
                <a:solidFill>
                  <a:schemeClr val="tx1"/>
                </a:solidFill>
                <a:latin typeface="Arial" panose="020B0604020202020204" pitchFamily="34" charset="0"/>
              </a:defRPr>
            </a:lvl7pPr>
            <a:lvl8pPr marL="3429000" indent="-228600" defTabSz="811213" eaLnBrk="0" fontAlgn="base" hangingPunct="0">
              <a:spcBef>
                <a:spcPct val="0"/>
              </a:spcBef>
              <a:spcAft>
                <a:spcPct val="0"/>
              </a:spcAft>
              <a:defRPr>
                <a:solidFill>
                  <a:schemeClr val="tx1"/>
                </a:solidFill>
                <a:latin typeface="Arial" panose="020B0604020202020204" pitchFamily="34" charset="0"/>
              </a:defRPr>
            </a:lvl8pPr>
            <a:lvl9pPr marL="3886200" indent="-228600" defTabSz="811213"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10000"/>
              </a:spcBef>
            </a:pPr>
            <a:r>
              <a:rPr lang="en-US" altLang="en-US" sz="2600" b="1">
                <a:latin typeface="Calibri" panose="020F0502020204030204" pitchFamily="34" charset="0"/>
              </a:rPr>
              <a:t>1. Instructions for oral presentations</a:t>
            </a:r>
          </a:p>
        </p:txBody>
      </p:sp>
      <p:sp>
        <p:nvSpPr>
          <p:cNvPr id="4099" name="Text Box 6"/>
          <p:cNvSpPr txBox="1">
            <a:spLocks noChangeArrowheads="1"/>
          </p:cNvSpPr>
          <p:nvPr/>
        </p:nvSpPr>
        <p:spPr bwMode="auto">
          <a:xfrm>
            <a:off x="1847850" y="2133600"/>
            <a:ext cx="828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dirty="0">
                <a:latin typeface="Calibri" panose="020F0502020204030204" pitchFamily="34" charset="0"/>
              </a:rPr>
              <a:t>Font type and text structure can be chosen individually. The font should be large enough to be read easily by the audience. Lettering on illustrations should be large and legible. Material should be displayed in a logical consequence (introduction, methods, results, conclusion). </a:t>
            </a:r>
            <a:endParaRPr lang="de-DE" altLang="en-US" dirty="0">
              <a:latin typeface="Calibri" panose="020F0502020204030204" pitchFamily="34" charset="0"/>
            </a:endParaRPr>
          </a:p>
        </p:txBody>
      </p:sp>
      <p:sp>
        <p:nvSpPr>
          <p:cNvPr id="4100" name="Title 4"/>
          <p:cNvSpPr>
            <a:spLocks noGrp="1"/>
          </p:cNvSpPr>
          <p:nvPr>
            <p:ph type="title"/>
          </p:nvPr>
        </p:nvSpPr>
        <p:spPr>
          <a:xfrm>
            <a:off x="1981200" y="533400"/>
            <a:ext cx="8229600" cy="1143000"/>
          </a:xfrm>
        </p:spPr>
        <p:txBody>
          <a:bodyPr/>
          <a:lstStyle/>
          <a:p>
            <a:pPr eaLnBrk="1" hangingPunct="1"/>
            <a:endParaRPr lang="en-US" altLang="en-US"/>
          </a:p>
        </p:txBody>
      </p:sp>
      <p:sp>
        <p:nvSpPr>
          <p:cNvPr id="5" name="Text Box 6">
            <a:extLst>
              <a:ext uri="{FF2B5EF4-FFF2-40B4-BE49-F238E27FC236}">
                <a16:creationId xmlns:a16="http://schemas.microsoft.com/office/drawing/2014/main" id="{C5714659-3873-4CD9-BB71-7C58944F10C4}"/>
              </a:ext>
            </a:extLst>
          </p:cNvPr>
          <p:cNvSpPr txBox="1">
            <a:spLocks noChangeArrowheads="1"/>
          </p:cNvSpPr>
          <p:nvPr/>
        </p:nvSpPr>
        <p:spPr bwMode="auto">
          <a:xfrm>
            <a:off x="1847850" y="3710757"/>
            <a:ext cx="8280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dirty="0">
                <a:latin typeface="Calibri" panose="020F0502020204030204" pitchFamily="34" charset="0"/>
              </a:rPr>
              <a:t>Please consider that oral presentations are 10 minutes long . So please adapt the presentation contents to this duration (8-9 slides maximum). 5 minutes are allocated for discussions</a:t>
            </a:r>
            <a:endParaRPr lang="de-DE" altLang="en-US" dirty="0">
              <a:latin typeface="Calibri" panose="020F0502020204030204" pitchFamily="34" charset="0"/>
            </a:endParaRPr>
          </a:p>
        </p:txBody>
      </p:sp>
      <p:sp>
        <p:nvSpPr>
          <p:cNvPr id="2" name="TextBox 8">
            <a:extLst>
              <a:ext uri="{FF2B5EF4-FFF2-40B4-BE49-F238E27FC236}">
                <a16:creationId xmlns:a16="http://schemas.microsoft.com/office/drawing/2014/main" id="{B1C9AF2A-3036-D1F7-9980-303B11318B81}"/>
              </a:ext>
            </a:extLst>
          </p:cNvPr>
          <p:cNvSpPr txBox="1">
            <a:spLocks noChangeArrowheads="1"/>
          </p:cNvSpPr>
          <p:nvPr/>
        </p:nvSpPr>
        <p:spPr bwMode="auto">
          <a:xfrm>
            <a:off x="9448800" y="6400800"/>
            <a:ext cx="2097088"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Place your logo here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588</TotalTime>
  <Words>185</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Arial</vt:lpstr>
      <vt:lpstr>Arial Black</vt:lpstr>
      <vt:lpstr>Calibri</vt:lpstr>
      <vt:lpstr>Office Theme</vt:lpstr>
      <vt:lpstr>Title Line 1 Title line 2</vt:lpstr>
      <vt:lpstr>PowerPoint Presentation</vt:lpstr>
    </vt:vector>
  </TitlesOfParts>
  <Company>big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ICEEM13_oral_presentation</dc:title>
  <dc:creator>George Barjoveanu</dc:creator>
  <cp:keywords>ICEEM13;ICEEM</cp:keywords>
  <cp:lastModifiedBy>George Bârjoveanu</cp:lastModifiedBy>
  <cp:revision>62</cp:revision>
  <dcterms:created xsi:type="dcterms:W3CDTF">2011-08-18T19:29:48Z</dcterms:created>
  <dcterms:modified xsi:type="dcterms:W3CDTF">2025-08-23T14:37:22Z</dcterms:modified>
</cp:coreProperties>
</file>